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2" r:id="rId5"/>
    <p:sldId id="265" r:id="rId6"/>
    <p:sldId id="258" r:id="rId7"/>
    <p:sldId id="263" r:id="rId8"/>
    <p:sldId id="264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AE119-7D9D-4F2A-9040-C4F5D0E5033F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3716-8FB9-48DB-9D7F-9BE6F0754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670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AE119-7D9D-4F2A-9040-C4F5D0E5033F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3716-8FB9-48DB-9D7F-9BE6F0754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30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AE119-7D9D-4F2A-9040-C4F5D0E5033F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3716-8FB9-48DB-9D7F-9BE6F0754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169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AE119-7D9D-4F2A-9040-C4F5D0E5033F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3716-8FB9-48DB-9D7F-9BE6F0754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077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AE119-7D9D-4F2A-9040-C4F5D0E5033F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3716-8FB9-48DB-9D7F-9BE6F0754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989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AE119-7D9D-4F2A-9040-C4F5D0E5033F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3716-8FB9-48DB-9D7F-9BE6F0754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596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AE119-7D9D-4F2A-9040-C4F5D0E5033F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3716-8FB9-48DB-9D7F-9BE6F0754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445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AE119-7D9D-4F2A-9040-C4F5D0E5033F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3716-8FB9-48DB-9D7F-9BE6F0754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147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AE119-7D9D-4F2A-9040-C4F5D0E5033F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3716-8FB9-48DB-9D7F-9BE6F0754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723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AE119-7D9D-4F2A-9040-C4F5D0E5033F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3716-8FB9-48DB-9D7F-9BE6F0754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14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AE119-7D9D-4F2A-9040-C4F5D0E5033F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3716-8FB9-48DB-9D7F-9BE6F0754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945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AE119-7D9D-4F2A-9040-C4F5D0E5033F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B3716-8FB9-48DB-9D7F-9BE6F0754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942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Functions Part I (Syntax)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37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function?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function is a set of statements which is split off into a separate entity that can be used like a “new keyword”</a:t>
            </a:r>
          </a:p>
          <a:p>
            <a:r>
              <a:rPr lang="en-US" dirty="0" smtClean="0"/>
              <a:t>It has a name </a:t>
            </a:r>
          </a:p>
          <a:p>
            <a:r>
              <a:rPr lang="en-US" dirty="0" smtClean="0"/>
              <a:t>It should have a specific task to do (</a:t>
            </a:r>
            <a:r>
              <a:rPr lang="en-US" smtClean="0"/>
              <a:t>functional </a:t>
            </a:r>
            <a:r>
              <a:rPr lang="en-US" smtClean="0"/>
              <a:t>cohesion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It has a parameter list (data that it needs to work on for the task)</a:t>
            </a:r>
          </a:p>
          <a:p>
            <a:r>
              <a:rPr lang="en-US" dirty="0" smtClean="0"/>
              <a:t>It is also called a subroutine, subprogram, procedure or module in different languages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3767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write code in functions?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can write the code once, use it many times</a:t>
            </a:r>
          </a:p>
          <a:p>
            <a:r>
              <a:rPr lang="en-US" dirty="0" smtClean="0"/>
              <a:t>It’s easier to divide work among the members of a team – each one is responsible for a certain function</a:t>
            </a:r>
          </a:p>
          <a:p>
            <a:r>
              <a:rPr lang="en-US" dirty="0" smtClean="0"/>
              <a:t>You can put off the details when you are writing the top-level code of the program “abstraction or generalization” and then later, focus on just one function at a time  (top down design)</a:t>
            </a:r>
          </a:p>
          <a:p>
            <a:r>
              <a:rPr lang="en-US" dirty="0" smtClean="0"/>
              <a:t>You can write the program incrementally, one function at a time (bottom up design)</a:t>
            </a:r>
          </a:p>
          <a:p>
            <a:r>
              <a:rPr lang="en-US" dirty="0" smtClean="0"/>
              <a:t>Testing is easier (unit testing) </a:t>
            </a:r>
          </a:p>
        </p:txBody>
      </p:sp>
    </p:spTree>
    <p:extLst>
      <p:ext uri="{BB962C8B-B14F-4D97-AF65-F5344CB8AC3E}">
        <p14:creationId xmlns:p14="http://schemas.microsoft.com/office/powerpoint/2010/main" val="310028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write code in functions?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can think of a function as a ‘black box’ – you only know what goes into it and what should come out of it, not what is going on inside</a:t>
            </a:r>
          </a:p>
          <a:p>
            <a:r>
              <a:rPr lang="en-US" dirty="0" smtClean="0"/>
              <a:t>This organization allows for easier changes of a function’s implementation – the function code is all that has to change</a:t>
            </a:r>
          </a:p>
          <a:p>
            <a:r>
              <a:rPr lang="en-US" dirty="0" smtClean="0"/>
              <a:t>Software companies often sell libraries of functions – they sell the executable code and documentation of the headers of the functions, that is, the parameter lists and the value that is returned by the function – you don’t get to see the implementation, just the interface.  Later the company may implement the function library in a more efficient way – they can send you the update without your having to change your code at all!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23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Black Box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You can think of a function as a black box.  Put certain things IN and certain things (or actions) come OUT.  </a:t>
            </a:r>
            <a:endParaRPr lang="en-US" dirty="0"/>
          </a:p>
          <a:p>
            <a:r>
              <a:rPr lang="en-US" dirty="0" smtClean="0"/>
              <a:t>The details of what’s in the box can be postponed for a while.</a:t>
            </a:r>
            <a:endParaRPr lang="en-US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5118642" y="1159547"/>
            <a:ext cx="6172200" cy="4873625"/>
          </a:xfrm>
        </p:spPr>
      </p:sp>
      <p:sp>
        <p:nvSpPr>
          <p:cNvPr id="14" name="Rectangle 13"/>
          <p:cNvSpPr/>
          <p:nvPr/>
        </p:nvSpPr>
        <p:spPr>
          <a:xfrm>
            <a:off x="6652419" y="3305286"/>
            <a:ext cx="2506531" cy="914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Black Box</a:t>
            </a:r>
            <a:endParaRPr lang="en-US" dirty="0"/>
          </a:p>
        </p:txBody>
      </p:sp>
      <p:sp>
        <p:nvSpPr>
          <p:cNvPr id="22" name="Right Arrow 21"/>
          <p:cNvSpPr/>
          <p:nvPr/>
        </p:nvSpPr>
        <p:spPr>
          <a:xfrm>
            <a:off x="5522867" y="3509682"/>
            <a:ext cx="1129552" cy="3711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400339" y="3238052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24" name="Right Arrow 23"/>
          <p:cNvSpPr/>
          <p:nvPr/>
        </p:nvSpPr>
        <p:spPr>
          <a:xfrm>
            <a:off x="9158950" y="3567849"/>
            <a:ext cx="1161827" cy="3818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9949484" y="3238052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63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of functions – two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function has to have a </a:t>
            </a:r>
            <a:r>
              <a:rPr lang="en-US" b="1" dirty="0" smtClean="0"/>
              <a:t>definition</a:t>
            </a:r>
          </a:p>
          <a:p>
            <a:r>
              <a:rPr lang="en-US" dirty="0" smtClean="0"/>
              <a:t>And a function needs to be </a:t>
            </a:r>
            <a:r>
              <a:rPr lang="en-US" b="1" dirty="0" smtClean="0"/>
              <a:t>called</a:t>
            </a:r>
            <a:r>
              <a:rPr lang="en-US" dirty="0" smtClean="0"/>
              <a:t> (otherwise it is not executed)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01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of a definition of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Starts with </a:t>
            </a:r>
            <a:r>
              <a:rPr lang="en-US" b="1" dirty="0" err="1" smtClean="0"/>
              <a:t>def</a:t>
            </a:r>
            <a:r>
              <a:rPr lang="en-US" b="1" dirty="0" smtClean="0"/>
              <a:t> identifier (parameters):  </a:t>
            </a:r>
            <a:r>
              <a:rPr lang="en-US" dirty="0" smtClean="0"/>
              <a:t>at left edge of screen</a:t>
            </a:r>
          </a:p>
          <a:p>
            <a:r>
              <a:rPr lang="en-US" dirty="0" smtClean="0"/>
              <a:t>Statements follow the </a:t>
            </a:r>
            <a:r>
              <a:rPr lang="en-US" dirty="0" err="1" smtClean="0"/>
              <a:t>def</a:t>
            </a:r>
            <a:r>
              <a:rPr lang="en-US" dirty="0" smtClean="0"/>
              <a:t> line, indented one tab stop (the “body”)</a:t>
            </a:r>
          </a:p>
          <a:p>
            <a:r>
              <a:rPr lang="en-US" dirty="0" smtClean="0"/>
              <a:t>When the lines stopped being indented, the function definition is finished</a:t>
            </a:r>
          </a:p>
          <a:p>
            <a:r>
              <a:rPr lang="en-US" dirty="0" smtClean="0"/>
              <a:t>It may or may not end with a return statement</a:t>
            </a:r>
          </a:p>
          <a:p>
            <a:r>
              <a:rPr lang="en-US" dirty="0" smtClean="0"/>
              <a:t>Parameter list can be empty or as many </a:t>
            </a:r>
            <a:r>
              <a:rPr lang="en-US" b="1" dirty="0" smtClean="0"/>
              <a:t>identifiers</a:t>
            </a:r>
            <a:r>
              <a:rPr lang="en-US" dirty="0" smtClean="0"/>
              <a:t> as desired with commas between, parameters are not expressions or constants</a:t>
            </a:r>
          </a:p>
          <a:p>
            <a:r>
              <a:rPr lang="en-US" dirty="0" smtClean="0"/>
              <a:t>Where the function definition is placed in the source file is up to you – the main rule is that it must be defined before the first call to the function appears in the file</a:t>
            </a:r>
          </a:p>
          <a:p>
            <a:r>
              <a:rPr lang="en-US" dirty="0" smtClean="0"/>
              <a:t>Functions can be defined inside other function definitions. This is generally not necessary – please do not do this in this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49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of function call (invocation)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There are two kinds of calls to functions</a:t>
            </a:r>
          </a:p>
          <a:p>
            <a:r>
              <a:rPr lang="en-US" dirty="0" smtClean="0"/>
              <a:t>If the function returns a value, the function call must be part of a statement – it cannot stand alone</a:t>
            </a:r>
          </a:p>
          <a:p>
            <a:pPr lvl="1"/>
            <a:r>
              <a:rPr lang="en-US" dirty="0" smtClean="0"/>
              <a:t>Example:     y = </a:t>
            </a:r>
            <a:r>
              <a:rPr lang="en-US" dirty="0" err="1" smtClean="0"/>
              <a:t>sqrt</a:t>
            </a:r>
            <a:r>
              <a:rPr lang="en-US" dirty="0" smtClean="0"/>
              <a:t>(x)</a:t>
            </a:r>
          </a:p>
          <a:p>
            <a:pPr lvl="1"/>
            <a:r>
              <a:rPr lang="en-US" dirty="0" smtClean="0"/>
              <a:t>Example:     print(</a:t>
            </a:r>
            <a:r>
              <a:rPr lang="en-US" dirty="0" err="1" smtClean="0"/>
              <a:t>sqrt</a:t>
            </a:r>
            <a:r>
              <a:rPr lang="en-US" dirty="0" smtClean="0"/>
              <a:t>(x))</a:t>
            </a:r>
          </a:p>
          <a:p>
            <a:pPr lvl="1"/>
            <a:r>
              <a:rPr lang="en-US" dirty="0" smtClean="0"/>
              <a:t>NOT correct:    </a:t>
            </a:r>
            <a:r>
              <a:rPr lang="en-US" dirty="0" err="1" smtClean="0"/>
              <a:t>sqrt</a:t>
            </a:r>
            <a:r>
              <a:rPr lang="en-US" dirty="0" smtClean="0"/>
              <a:t>(x)       # Python allows this to be written but it does </a:t>
            </a:r>
            <a:r>
              <a:rPr lang="en-US" dirty="0" smtClean="0"/>
              <a:t>   			# </a:t>
            </a:r>
            <a:r>
              <a:rPr lang="en-US" b="1" dirty="0" smtClean="0"/>
              <a:t>nothing</a:t>
            </a:r>
            <a:r>
              <a:rPr lang="en-US" dirty="0" smtClean="0"/>
              <a:t> </a:t>
            </a:r>
            <a:r>
              <a:rPr lang="en-US" dirty="0" smtClean="0"/>
              <a:t>with the result of the function, so it’s a waste of time</a:t>
            </a:r>
          </a:p>
          <a:p>
            <a:r>
              <a:rPr lang="en-US" dirty="0" smtClean="0"/>
              <a:t>If the function does not return a value, the function call is a stand-alone statement</a:t>
            </a:r>
          </a:p>
          <a:p>
            <a:pPr lvl="1"/>
            <a:r>
              <a:rPr lang="en-US" dirty="0" smtClean="0"/>
              <a:t>Example:   </a:t>
            </a:r>
            <a:r>
              <a:rPr lang="en-US" dirty="0" err="1" smtClean="0"/>
              <a:t>win.close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Example:   circ1.setFill(“red”)  #  changes the object, does not return a </a:t>
            </a:r>
            <a:r>
              <a:rPr lang="en-US" dirty="0" smtClean="0"/>
              <a:t>value</a:t>
            </a:r>
          </a:p>
          <a:p>
            <a:pPr lvl="1"/>
            <a:r>
              <a:rPr lang="en-US" dirty="0" smtClean="0"/>
              <a:t>Not correct:  y = </a:t>
            </a:r>
            <a:r>
              <a:rPr lang="en-US" dirty="0" err="1" smtClean="0"/>
              <a:t>win.close</a:t>
            </a:r>
            <a:r>
              <a:rPr lang="en-US" dirty="0" smtClean="0"/>
              <a:t>()  # y will get the value None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76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592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Functions Part I (Syntax)</vt:lpstr>
      <vt:lpstr>What is a function?</vt:lpstr>
      <vt:lpstr>Why write code in functions?</vt:lpstr>
      <vt:lpstr>Why write code in functions?</vt:lpstr>
      <vt:lpstr>A Black Box</vt:lpstr>
      <vt:lpstr>Syntax of functions – two parts</vt:lpstr>
      <vt:lpstr>Syntax of a definition of a function</vt:lpstr>
      <vt:lpstr>Syntax of function call (invocation)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Functions Part I</dc:title>
  <dc:creator>Distance Learning Programs</dc:creator>
  <cp:lastModifiedBy>Distance Learning Programs</cp:lastModifiedBy>
  <cp:revision>12</cp:revision>
  <dcterms:created xsi:type="dcterms:W3CDTF">2014-06-18T18:53:50Z</dcterms:created>
  <dcterms:modified xsi:type="dcterms:W3CDTF">2014-06-19T17:49:14Z</dcterms:modified>
</cp:coreProperties>
</file>